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4"/>
  </p:sldMasterIdLst>
  <p:notesMasterIdLst>
    <p:notesMasterId r:id="rId32"/>
  </p:notesMasterIdLst>
  <p:handoutMasterIdLst>
    <p:handoutMasterId r:id="rId33"/>
  </p:handoutMasterIdLst>
  <p:sldIdLst>
    <p:sldId id="2762" r:id="rId5"/>
    <p:sldId id="2778" r:id="rId6"/>
    <p:sldId id="2779" r:id="rId7"/>
    <p:sldId id="2800" r:id="rId8"/>
    <p:sldId id="2767" r:id="rId9"/>
    <p:sldId id="2771" r:id="rId10"/>
    <p:sldId id="617" r:id="rId11"/>
    <p:sldId id="2765" r:id="rId12"/>
    <p:sldId id="2806" r:id="rId13"/>
    <p:sldId id="2782" r:id="rId14"/>
    <p:sldId id="2796" r:id="rId15"/>
    <p:sldId id="2804" r:id="rId16"/>
    <p:sldId id="2774" r:id="rId17"/>
    <p:sldId id="2805" r:id="rId18"/>
    <p:sldId id="2799" r:id="rId19"/>
    <p:sldId id="2773" r:id="rId20"/>
    <p:sldId id="2803" r:id="rId21"/>
    <p:sldId id="2788" r:id="rId22"/>
    <p:sldId id="2789" r:id="rId23"/>
    <p:sldId id="2790" r:id="rId24"/>
    <p:sldId id="2791" r:id="rId25"/>
    <p:sldId id="2792" r:id="rId26"/>
    <p:sldId id="2807" r:id="rId27"/>
    <p:sldId id="2775" r:id="rId28"/>
    <p:sldId id="2798" r:id="rId29"/>
    <p:sldId id="2797" r:id="rId30"/>
    <p:sldId id="88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81D9"/>
    <a:srgbClr val="C9A4E4"/>
    <a:srgbClr val="C54127"/>
    <a:srgbClr val="AA3922"/>
    <a:srgbClr val="000000"/>
    <a:srgbClr val="C6401D"/>
    <a:srgbClr val="A83718"/>
    <a:srgbClr val="7C2912"/>
    <a:srgbClr val="7F7F7F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872" autoAdjust="0"/>
  </p:normalViewPr>
  <p:slideViewPr>
    <p:cSldViewPr snapToGrid="0">
      <p:cViewPr varScale="1">
        <p:scale>
          <a:sx n="121" d="100"/>
          <a:sy n="121" d="100"/>
        </p:scale>
        <p:origin x="680" y="176"/>
      </p:cViewPr>
      <p:guideLst/>
    </p:cSldViewPr>
  </p:slideViewPr>
  <p:outlineViewPr>
    <p:cViewPr>
      <p:scale>
        <a:sx n="33" d="100"/>
        <a:sy n="33" d="100"/>
      </p:scale>
      <p:origin x="0" y="-255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EC6CA5-CE49-4CF5-AEA5-B18C0F809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FFF5C0-E765-4CCC-8D52-215AD481D6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379AC-9BBF-4F86-B48C-FDD987FCC4DE}" type="datetimeFigureOut">
              <a:rPr lang="en-US" smtClean="0"/>
              <a:t>5/19/19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2C1CB6-B8FC-472B-B724-80C8F5FF70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5CCB71-F00C-4D4E-A7B7-FEF666E89E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91892-46A6-4C1D-A127-02E5A8EA17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3363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gif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54576-A3BB-48F9-891E-992E86D01A7B}" type="datetimeFigureOut">
              <a:rPr lang="en-US" smtClean="0"/>
              <a:t>5/19/19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8F3C89-9E49-4851-A18A-DAECD34FD65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510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F3C89-9E49-4851-A18A-DAECD34FD650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241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9E1AE-2D0B-4241-8DAC-76DB42568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1236721" cy="7502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DC7E0-961C-4A00-8B0B-83ECF8E3C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  <a:prstGeom prst="rect">
            <a:avLst/>
          </a:prstGeom>
        </p:spPr>
        <p:txBody>
          <a:bodyPr/>
          <a:lstStyle>
            <a:lvl1pPr marL="308269" indent="-308269" algn="l" defTabSz="1216185" rtl="0" eaLnBrk="1" latinLnBrk="0" hangingPunct="1">
              <a:spcBef>
                <a:spcPts val="0"/>
              </a:spcBef>
              <a:spcAft>
                <a:spcPts val="798"/>
              </a:spcAft>
              <a:buClr>
                <a:schemeClr val="bg1"/>
              </a:buClr>
              <a:buSzPct val="120000"/>
              <a:buFont typeface="Wingdings" pitchFamily="2" charset="2"/>
              <a:buChar char="§"/>
              <a:defRPr lang="en-US" sz="2400" b="1" kern="1200" dirty="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686216" marR="0" indent="-304046" algn="l" defTabSz="121618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Tx/>
              <a:buFont typeface="Arial" pitchFamily="34" charset="0"/>
              <a:buChar char="–"/>
              <a:tabLst/>
              <a:defRPr lang="en-US" sz="2400" kern="120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994485" indent="-308269" algn="l" defTabSz="1216185" rtl="0" eaLnBrk="1" latinLnBrk="0" hangingPunct="1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  <a:defRPr lang="en-US" sz="2000" kern="120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algn="l" defTabSz="1216185" rtl="0" eaLnBrk="1" latinLnBrk="0" hangingPunct="1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defRPr lang="en-US" sz="2660" b="1" kern="1200" smtClean="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4pPr>
            <a:lvl5pPr algn="l" defTabSz="1216185" rtl="0" eaLnBrk="1" latinLnBrk="0" hangingPunct="1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defRPr lang="en-US" sz="2660" b="1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5pPr>
          </a:lstStyle>
          <a:p>
            <a:pPr marL="308269" lvl="0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 dirty="0"/>
              <a:t>Edit Master text styles</a:t>
            </a:r>
          </a:p>
          <a:p>
            <a:pPr marL="308269" lvl="1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 dirty="0"/>
              <a:t>Second level</a:t>
            </a:r>
          </a:p>
          <a:p>
            <a:pPr marL="308269" lvl="2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53F2848-DF32-4C59-B04B-EBFD963B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1189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5373E7-239B-4306-9CE4-ECA473C486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1399"/>
          <a:stretch/>
        </p:blipFill>
        <p:spPr>
          <a:xfrm>
            <a:off x="11109313" y="6391834"/>
            <a:ext cx="1007027" cy="40341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5FBBA17-446C-4773-8E1A-8F0704BD09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80419"/>
          <a:stretch/>
        </p:blipFill>
        <p:spPr>
          <a:xfrm>
            <a:off x="-1" y="0"/>
            <a:ext cx="471949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40B1879-A064-4F24-ABE3-B42F3B9FC106}"/>
              </a:ext>
            </a:extLst>
          </p:cNvPr>
          <p:cNvSpPr/>
          <p:nvPr userDrawn="1"/>
        </p:nvSpPr>
        <p:spPr>
          <a:xfrm>
            <a:off x="0" y="0"/>
            <a:ext cx="462117" cy="6858000"/>
          </a:xfrm>
          <a:prstGeom prst="rect">
            <a:avLst/>
          </a:prstGeom>
          <a:solidFill>
            <a:srgbClr val="C54127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19228F-6C08-4BF6-816A-89F7BB58E648}"/>
              </a:ext>
            </a:extLst>
          </p:cNvPr>
          <p:cNvCxnSpPr/>
          <p:nvPr userDrawn="1"/>
        </p:nvCxnSpPr>
        <p:spPr>
          <a:xfrm>
            <a:off x="451126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6FFCE5B-960A-47B7-8216-34DDA99C37C0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412648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81480" y="0"/>
            <a:ext cx="99589" cy="6858000"/>
            <a:chOff x="1" y="0"/>
            <a:chExt cx="380999" cy="6858000"/>
          </a:xfrm>
        </p:grpSpPr>
        <p:sp>
          <p:nvSpPr>
            <p:cNvPr id="17" name="Rectangle 16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2030547" y="0"/>
            <a:ext cx="99589" cy="6858000"/>
            <a:chOff x="1" y="0"/>
            <a:chExt cx="380999" cy="6858000"/>
          </a:xfrm>
        </p:grpSpPr>
        <p:sp>
          <p:nvSpPr>
            <p:cNvPr id="20" name="Rectangle 19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0B872EE-CF6B-48C6-B994-9F72BDEE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E5CE40-1EE1-4828-9DB3-6FE7519A60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1399"/>
          <a:stretch/>
        </p:blipFill>
        <p:spPr>
          <a:xfrm>
            <a:off x="10831407" y="6373904"/>
            <a:ext cx="1007027" cy="403413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E535CF0-5F13-4C26-862F-E2211DBA8E0F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1152494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81480" y="0"/>
            <a:ext cx="99589" cy="322875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1480" y="3340611"/>
            <a:ext cx="99589" cy="351738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16" name="Straight Connector 15"/>
          <p:cNvCxnSpPr/>
          <p:nvPr/>
        </p:nvCxnSpPr>
        <p:spPr bwMode="auto">
          <a:xfrm>
            <a:off x="1098208" y="6534227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2848" y="6276196"/>
            <a:ext cx="670505" cy="243820"/>
          </a:xfrm>
          <a:prstGeom prst="rect">
            <a:avLst/>
          </a:prstGeom>
        </p:spPr>
      </p:pic>
      <p:cxnSp>
        <p:nvCxnSpPr>
          <p:cNvPr id="21" name="Straight Connector 20"/>
          <p:cNvCxnSpPr/>
          <p:nvPr/>
        </p:nvCxnSpPr>
        <p:spPr bwMode="auto">
          <a:xfrm>
            <a:off x="1098208" y="3228756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>
            <a:off x="1098208" y="6534227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2848" y="6276196"/>
            <a:ext cx="670505" cy="243820"/>
          </a:xfrm>
          <a:prstGeom prst="rect">
            <a:avLst/>
          </a:prstGeom>
        </p:spPr>
      </p:pic>
      <p:sp>
        <p:nvSpPr>
          <p:cNvPr id="26" name="Subtitle 1"/>
          <p:cNvSpPr>
            <a:spLocks noGrp="1"/>
          </p:cNvSpPr>
          <p:nvPr>
            <p:ph type="subTitle" idx="1" hasCustomPrompt="1"/>
          </p:nvPr>
        </p:nvSpPr>
        <p:spPr>
          <a:xfrm>
            <a:off x="1009528" y="3906463"/>
            <a:ext cx="7655345" cy="3899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Author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A6F8C1D3-B223-45F7-8AB1-F8F23D05F8D9}"/>
              </a:ext>
            </a:extLst>
          </p:cNvPr>
          <p:cNvSpPr txBox="1">
            <a:spLocks/>
          </p:cNvSpPr>
          <p:nvPr/>
        </p:nvSpPr>
        <p:spPr>
          <a:xfrm>
            <a:off x="1116456" y="6568103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95288DB-2197-4AA1-9E62-6093715D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5035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8367E-171D-4F02-854A-869820690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E0C53-8592-4185-BA98-B6863E30C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1495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308269" lvl="0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Edit Master text styles</a:t>
            </a:r>
          </a:p>
          <a:p>
            <a:pPr marL="308269" lvl="1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Second level</a:t>
            </a:r>
          </a:p>
          <a:p>
            <a:pPr marL="308269" lvl="2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AA94F-F00A-4D54-B986-1C6CE3499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65495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308269" lvl="0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Edit Master text styles</a:t>
            </a:r>
          </a:p>
          <a:p>
            <a:pPr marL="308269" lvl="1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Second level</a:t>
            </a:r>
          </a:p>
          <a:p>
            <a:pPr marL="308269" lvl="2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/>
              <a:t>Third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B45D1C-3664-40B8-A5D0-E8CCF94E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735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83BB99-7878-4217-A951-41129983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0288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o Title and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90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 -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E69307-E0EE-4B31-905A-89F79DBEB5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75025"/>
          <a:stretch/>
        </p:blipFill>
        <p:spPr>
          <a:xfrm>
            <a:off x="-1" y="0"/>
            <a:ext cx="1129554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982B73-7C8F-4869-B4FB-E6D3EBBBC04A}"/>
              </a:ext>
            </a:extLst>
          </p:cNvPr>
          <p:cNvSpPr/>
          <p:nvPr userDrawn="1"/>
        </p:nvSpPr>
        <p:spPr>
          <a:xfrm>
            <a:off x="1129553" y="0"/>
            <a:ext cx="110624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100DF-66CC-468E-AE09-61B93B927A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C04D09-8964-4A1C-86FD-B3F2D58ADF5B}"/>
              </a:ext>
            </a:extLst>
          </p:cNvPr>
          <p:cNvSpPr/>
          <p:nvPr userDrawn="1"/>
        </p:nvSpPr>
        <p:spPr>
          <a:xfrm>
            <a:off x="0" y="0"/>
            <a:ext cx="1129552" cy="6858000"/>
          </a:xfrm>
          <a:prstGeom prst="rect">
            <a:avLst/>
          </a:prstGeom>
          <a:solidFill>
            <a:srgbClr val="C5412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3D89D2D-9F9A-4436-ACCC-12C4EEB6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D55457-099A-4979-897B-61C07FBCFC82}"/>
              </a:ext>
            </a:extLst>
          </p:cNvPr>
          <p:cNvCxnSpPr/>
          <p:nvPr userDrawn="1"/>
        </p:nvCxnSpPr>
        <p:spPr>
          <a:xfrm>
            <a:off x="112955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2017CEF2-40B3-4D40-B4E9-46707B51C6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5255" y="5819570"/>
            <a:ext cx="767075" cy="7670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47B0416-942C-4DA4-BD01-20628B81BFE8}"/>
              </a:ext>
            </a:extLst>
          </p:cNvPr>
          <p:cNvSpPr/>
          <p:nvPr userDrawn="1"/>
        </p:nvSpPr>
        <p:spPr>
          <a:xfrm>
            <a:off x="1150375" y="1179095"/>
            <a:ext cx="10687664" cy="4957009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376EC66-5246-4C84-A3D5-65AFFF0CC9AB}"/>
              </a:ext>
            </a:extLst>
          </p:cNvPr>
          <p:cNvGrpSpPr/>
          <p:nvPr userDrawn="1"/>
        </p:nvGrpSpPr>
        <p:grpSpPr>
          <a:xfrm>
            <a:off x="1140542" y="1117384"/>
            <a:ext cx="10697497" cy="5066848"/>
            <a:chOff x="1140542" y="1117384"/>
            <a:chExt cx="11051458" cy="506684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56A03B0-0A29-48EF-A195-A88085D02240}"/>
                </a:ext>
              </a:extLst>
            </p:cNvPr>
            <p:cNvCxnSpPr/>
            <p:nvPr/>
          </p:nvCxnSpPr>
          <p:spPr>
            <a:xfrm>
              <a:off x="1140542" y="1117384"/>
              <a:ext cx="1105145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ED9C1BE-82B8-4174-BFE7-3BA7FAB2CBFF}"/>
                </a:ext>
              </a:extLst>
            </p:cNvPr>
            <p:cNvCxnSpPr/>
            <p:nvPr/>
          </p:nvCxnSpPr>
          <p:spPr>
            <a:xfrm>
              <a:off x="1140542" y="6184232"/>
              <a:ext cx="1105145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21032D28-43C1-4874-9094-B3232C9B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915" y="231289"/>
            <a:ext cx="10456568" cy="750253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A60D1E9-78C2-436B-932F-3DDCC03C8676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4234124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 -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E69307-E0EE-4B31-905A-89F79DBEB5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75025"/>
          <a:stretch/>
        </p:blipFill>
        <p:spPr>
          <a:xfrm>
            <a:off x="-1" y="0"/>
            <a:ext cx="1129554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982B73-7C8F-4869-B4FB-E6D3EBBBC04A}"/>
              </a:ext>
            </a:extLst>
          </p:cNvPr>
          <p:cNvSpPr/>
          <p:nvPr userDrawn="1"/>
        </p:nvSpPr>
        <p:spPr>
          <a:xfrm>
            <a:off x="1129553" y="0"/>
            <a:ext cx="110624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100DF-66CC-468E-AE09-61B93B927A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C04D09-8964-4A1C-86FD-B3F2D58ADF5B}"/>
              </a:ext>
            </a:extLst>
          </p:cNvPr>
          <p:cNvSpPr/>
          <p:nvPr userDrawn="1"/>
        </p:nvSpPr>
        <p:spPr>
          <a:xfrm>
            <a:off x="0" y="0"/>
            <a:ext cx="1129552" cy="6858000"/>
          </a:xfrm>
          <a:prstGeom prst="rect">
            <a:avLst/>
          </a:prstGeom>
          <a:solidFill>
            <a:srgbClr val="C54127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3D89D2D-9F9A-4436-ACCC-12C4EEB6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D55457-099A-4979-897B-61C07FBCFC82}"/>
              </a:ext>
            </a:extLst>
          </p:cNvPr>
          <p:cNvCxnSpPr/>
          <p:nvPr userDrawn="1"/>
        </p:nvCxnSpPr>
        <p:spPr>
          <a:xfrm>
            <a:off x="112955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2017CEF2-40B3-4D40-B4E9-46707B51C6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5255" y="5819570"/>
            <a:ext cx="767075" cy="7670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1032D28-43C1-4874-9094-B3232C9B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915" y="231289"/>
            <a:ext cx="10456568" cy="750253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BD43684-DC92-436E-ABFC-0270CE9ECD1A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3936843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 - Lar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432D286-B595-4358-AB34-5C8A22C00123}"/>
              </a:ext>
            </a:extLst>
          </p:cNvPr>
          <p:cNvSpPr/>
          <p:nvPr userDrawn="1"/>
        </p:nvSpPr>
        <p:spPr>
          <a:xfrm>
            <a:off x="1150375" y="1179095"/>
            <a:ext cx="11041625" cy="5678905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E69307-E0EE-4B31-905A-89F79DBEB5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75025"/>
          <a:stretch/>
        </p:blipFill>
        <p:spPr>
          <a:xfrm>
            <a:off x="-1" y="0"/>
            <a:ext cx="1129554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C04D09-8964-4A1C-86FD-B3F2D58ADF5B}"/>
              </a:ext>
            </a:extLst>
          </p:cNvPr>
          <p:cNvSpPr/>
          <p:nvPr userDrawn="1"/>
        </p:nvSpPr>
        <p:spPr>
          <a:xfrm>
            <a:off x="0" y="0"/>
            <a:ext cx="1129552" cy="6858000"/>
          </a:xfrm>
          <a:prstGeom prst="rect">
            <a:avLst/>
          </a:prstGeom>
          <a:solidFill>
            <a:srgbClr val="C5412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3D89D2D-9F9A-4436-ACCC-12C4EEB6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D55457-099A-4979-897B-61C07FBCFC82}"/>
              </a:ext>
            </a:extLst>
          </p:cNvPr>
          <p:cNvCxnSpPr/>
          <p:nvPr userDrawn="1"/>
        </p:nvCxnSpPr>
        <p:spPr>
          <a:xfrm>
            <a:off x="112955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2017CEF2-40B3-4D40-B4E9-46707B51C6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255" y="5819570"/>
            <a:ext cx="767075" cy="7670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1032D28-43C1-4874-9094-B3232C9B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667" y="365760"/>
            <a:ext cx="11236721" cy="750253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D7C861A-6277-4873-BFF5-1A6429AC46C6}"/>
              </a:ext>
            </a:extLst>
          </p:cNvPr>
          <p:cNvCxnSpPr>
            <a:cxnSpLocks/>
          </p:cNvCxnSpPr>
          <p:nvPr userDrawn="1"/>
        </p:nvCxnSpPr>
        <p:spPr>
          <a:xfrm>
            <a:off x="1140542" y="1117384"/>
            <a:ext cx="1105145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07F3C6A-B9B0-40CA-9EE4-FB3CEB6A852A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3103135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Blank Slide -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E69307-E0EE-4B31-905A-89F79DBEB5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80419"/>
          <a:stretch/>
        </p:blipFill>
        <p:spPr>
          <a:xfrm>
            <a:off x="-1" y="0"/>
            <a:ext cx="47194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982B73-7C8F-4869-B4FB-E6D3EBBBC04A}"/>
              </a:ext>
            </a:extLst>
          </p:cNvPr>
          <p:cNvSpPr/>
          <p:nvPr userDrawn="1"/>
        </p:nvSpPr>
        <p:spPr>
          <a:xfrm>
            <a:off x="452285" y="0"/>
            <a:ext cx="1173971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C04D09-8964-4A1C-86FD-B3F2D58ADF5B}"/>
              </a:ext>
            </a:extLst>
          </p:cNvPr>
          <p:cNvSpPr/>
          <p:nvPr userDrawn="1"/>
        </p:nvSpPr>
        <p:spPr>
          <a:xfrm>
            <a:off x="0" y="0"/>
            <a:ext cx="462117" cy="6858000"/>
          </a:xfrm>
          <a:prstGeom prst="rect">
            <a:avLst/>
          </a:prstGeom>
          <a:solidFill>
            <a:srgbClr val="C54127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3D89D2D-9F9A-4436-ACCC-12C4EEB6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D55457-099A-4979-897B-61C07FBCFC82}"/>
              </a:ext>
            </a:extLst>
          </p:cNvPr>
          <p:cNvCxnSpPr/>
          <p:nvPr userDrawn="1"/>
        </p:nvCxnSpPr>
        <p:spPr>
          <a:xfrm>
            <a:off x="451126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87734BA-2390-4EE1-9BB7-88DF07A690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89B14CE-1F62-4F3D-BC28-9A7598B7F006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4081872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7782C9A-11A1-4178-A238-6B25283A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D514B3-E7EB-4F7B-BFF2-649736D514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A497A89-48A0-4B17-9248-B101D9CCC974}"/>
              </a:ext>
            </a:extLst>
          </p:cNvPr>
          <p:cNvSpPr txBox="1">
            <a:spLocks/>
          </p:cNvSpPr>
          <p:nvPr userDrawn="1"/>
        </p:nvSpPr>
        <p:spPr>
          <a:xfrm>
            <a:off x="1169723" y="6665761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1217307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298F722-F463-438D-A3E1-7A81A3517E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0" r="75025"/>
          <a:stretch/>
        </p:blipFill>
        <p:spPr>
          <a:xfrm>
            <a:off x="-1" y="0"/>
            <a:ext cx="1129554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2DCC1-8226-4003-97A6-25F57E8D3A38}"/>
              </a:ext>
            </a:extLst>
          </p:cNvPr>
          <p:cNvSpPr/>
          <p:nvPr userDrawn="1"/>
        </p:nvSpPr>
        <p:spPr>
          <a:xfrm>
            <a:off x="1129553" y="0"/>
            <a:ext cx="110624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F20A21-F939-45AC-B0C6-C8BBF3C06A8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57119DE-6A53-4BEF-A17F-E172D1501584}"/>
              </a:ext>
            </a:extLst>
          </p:cNvPr>
          <p:cNvSpPr/>
          <p:nvPr userDrawn="1"/>
        </p:nvSpPr>
        <p:spPr>
          <a:xfrm>
            <a:off x="0" y="0"/>
            <a:ext cx="1129552" cy="6858000"/>
          </a:xfrm>
          <a:prstGeom prst="rect">
            <a:avLst/>
          </a:prstGeom>
          <a:solidFill>
            <a:srgbClr val="C54127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88C3C1F-9E9D-4FBF-8B52-8D038147B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75063" y="55601"/>
            <a:ext cx="1765676" cy="252626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‹#›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090C4C-91C3-46BC-9366-2C07FEF50188}"/>
              </a:ext>
            </a:extLst>
          </p:cNvPr>
          <p:cNvCxnSpPr/>
          <p:nvPr userDrawn="1"/>
        </p:nvCxnSpPr>
        <p:spPr>
          <a:xfrm>
            <a:off x="112955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D22C0F02-B1F1-4079-9901-218B235FE04A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65255" y="5819570"/>
            <a:ext cx="767075" cy="76707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82BF51-56C6-45DE-975B-E54B78AB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667" y="365760"/>
            <a:ext cx="11236721" cy="75025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pPr lvl="0">
              <a:lnSpc>
                <a:spcPts val="32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798B9-CA6E-4EEF-AFEA-D99321F30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3014" y="1371601"/>
            <a:ext cx="10502041" cy="4794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08269" lvl="0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20000"/>
              <a:buFont typeface="Wingdings" pitchFamily="2" charset="2"/>
              <a:buChar char="§"/>
            </a:pPr>
            <a:r>
              <a:rPr lang="en-US" dirty="0"/>
              <a:t>Edit Master text styles</a:t>
            </a:r>
          </a:p>
          <a:p>
            <a:pPr marL="686216" lvl="1" indent="-304046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Char char="–"/>
            </a:pPr>
            <a:r>
              <a:rPr lang="en-US" dirty="0"/>
              <a:t>Second level</a:t>
            </a:r>
          </a:p>
          <a:p>
            <a:pPr marL="994485" lvl="2" indent="-308269" defTabSz="1216185"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</a:pPr>
            <a:r>
              <a:rPr lang="en-US" dirty="0"/>
              <a:t>Third level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DA8A862-4D1B-4EA8-9A14-93E4B3F6B5F3}"/>
              </a:ext>
            </a:extLst>
          </p:cNvPr>
          <p:cNvSpPr txBox="1">
            <a:spLocks/>
          </p:cNvSpPr>
          <p:nvPr userDrawn="1"/>
        </p:nvSpPr>
        <p:spPr>
          <a:xfrm>
            <a:off x="1116456" y="6568103"/>
            <a:ext cx="5576444" cy="1847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©2019 The MITRE Corporation. All rights reserved. 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57132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60" r:id="rId2"/>
    <p:sldLayoutId id="2147483661" r:id="rId3"/>
    <p:sldLayoutId id="2147483662" r:id="rId4"/>
    <p:sldLayoutId id="2147483663" r:id="rId5"/>
    <p:sldLayoutId id="2147483669" r:id="rId6"/>
    <p:sldLayoutId id="2147483668" r:id="rId7"/>
    <p:sldLayoutId id="2147483667" r:id="rId8"/>
    <p:sldLayoutId id="2147483664" r:id="rId9"/>
    <p:sldLayoutId id="2147483666" r:id="rId10"/>
    <p:sldLayoutId id="2147483665" r:id="rId11"/>
    <p:sldLayoutId id="214748367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kern="1200" spc="300">
          <a:solidFill>
            <a:schemeClr val="bg1"/>
          </a:solidFill>
          <a:latin typeface="Arial" pitchFamily="34" charset="0"/>
          <a:ea typeface="Verdana" pitchFamily="34" charset="0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bg1"/>
        </a:buClr>
        <a:buFont typeface="Arial" panose="020B0604020202020204" pitchFamily="34" charset="0"/>
        <a:buChar char="•"/>
        <a:defRPr lang="en-US" sz="2800" b="1" kern="1200" smtClean="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800" kern="1200" smtClean="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smtClean="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394" kern="120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39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10" Type="http://schemas.openxmlformats.org/officeDocument/2006/relationships/image" Target="../media/image8.png"/><Relationship Id="rId4" Type="http://schemas.openxmlformats.org/officeDocument/2006/relationships/image" Target="../media/image9.jp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10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D8E99C-5870-48B5-A41D-2F323E9D14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8" t="4698" r="6805" b="11026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597CDC6-70B0-4E68-A5C2-5008ECCE0949}"/>
              </a:ext>
            </a:extLst>
          </p:cNvPr>
          <p:cNvSpPr/>
          <p:nvPr/>
        </p:nvSpPr>
        <p:spPr>
          <a:xfrm rot="16200000">
            <a:off x="2667000" y="-2667001"/>
            <a:ext cx="6858000" cy="12192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3000"/>
                </a:schemeClr>
              </a:gs>
              <a:gs pos="100000">
                <a:srgbClr val="732B0E">
                  <a:alpha val="61000"/>
                </a:srgbClr>
              </a:gs>
              <a:gs pos="29000">
                <a:srgbClr val="411808">
                  <a:alpha val="46000"/>
                </a:srgbClr>
              </a:gs>
              <a:gs pos="100000">
                <a:schemeClr val="accent5">
                  <a:alpha val="49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BF8F6-621D-42D0-B3FC-3F1753E78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5063" y="-572196"/>
            <a:ext cx="1765676" cy="252626"/>
          </a:xfrm>
        </p:spPr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B5C38C-5EE0-4FE2-901B-30BC296845EF}"/>
              </a:ext>
            </a:extLst>
          </p:cNvPr>
          <p:cNvSpPr/>
          <p:nvPr/>
        </p:nvSpPr>
        <p:spPr>
          <a:xfrm>
            <a:off x="-2" y="981090"/>
            <a:ext cx="121919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on ATT&amp;CK and CAR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448ACB-9E63-4C0D-8713-414BC634E992}"/>
              </a:ext>
            </a:extLst>
          </p:cNvPr>
          <p:cNvSpPr/>
          <p:nvPr/>
        </p:nvSpPr>
        <p:spPr>
          <a:xfrm>
            <a:off x="2478629" y="5424949"/>
            <a:ext cx="7102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 ATT&amp;CK Community Workshop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34E3269-68B9-4CA7-A1A9-FD0E843DF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3165" y="6189051"/>
            <a:ext cx="1598835" cy="66894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60B8CF7-D496-4475-898E-D0379F499228}"/>
              </a:ext>
            </a:extLst>
          </p:cNvPr>
          <p:cNvGrpSpPr/>
          <p:nvPr/>
        </p:nvGrpSpPr>
        <p:grpSpPr>
          <a:xfrm>
            <a:off x="1494148" y="1707586"/>
            <a:ext cx="9205699" cy="3676381"/>
            <a:chOff x="552450" y="1262418"/>
            <a:chExt cx="11087100" cy="367638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01533DA-526F-45A1-A599-40CF3B445002}"/>
                </a:ext>
              </a:extLst>
            </p:cNvPr>
            <p:cNvCxnSpPr/>
            <p:nvPr/>
          </p:nvCxnSpPr>
          <p:spPr>
            <a:xfrm>
              <a:off x="552450" y="4938799"/>
              <a:ext cx="110871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81000">
                    <a:schemeClr val="bg1"/>
                  </a:gs>
                  <a:gs pos="24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BD123A6-DBC9-414D-A5EB-A5A61EBE9C4E}"/>
                </a:ext>
              </a:extLst>
            </p:cNvPr>
            <p:cNvCxnSpPr/>
            <p:nvPr/>
          </p:nvCxnSpPr>
          <p:spPr>
            <a:xfrm>
              <a:off x="552450" y="1262418"/>
              <a:ext cx="110871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81000">
                    <a:schemeClr val="bg1"/>
                  </a:gs>
                  <a:gs pos="24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53BE4C6-E5B4-4EAC-85FD-7D46692A9CF9}"/>
              </a:ext>
            </a:extLst>
          </p:cNvPr>
          <p:cNvGrpSpPr/>
          <p:nvPr/>
        </p:nvGrpSpPr>
        <p:grpSpPr>
          <a:xfrm>
            <a:off x="4458454" y="1995574"/>
            <a:ext cx="3143350" cy="3143350"/>
            <a:chOff x="4458454" y="1550406"/>
            <a:chExt cx="3143350" cy="314335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F4CB256-AE5E-450D-8377-2677CBCF8FC3}"/>
                </a:ext>
              </a:extLst>
            </p:cNvPr>
            <p:cNvSpPr/>
            <p:nvPr/>
          </p:nvSpPr>
          <p:spPr>
            <a:xfrm>
              <a:off x="4528876" y="1624082"/>
              <a:ext cx="3002507" cy="30025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1B305758-DA1D-49C0-B988-E9FD31116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8454" y="1550406"/>
              <a:ext cx="3143350" cy="314335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7D6029-34ED-4265-ACDA-3A869C19AD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634628"/>
            <a:ext cx="7602371" cy="243861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BF7A6DB-A902-4CC7-9C50-CC5506553FFC}"/>
              </a:ext>
            </a:extLst>
          </p:cNvPr>
          <p:cNvSpPr txBox="1">
            <a:spLocks/>
          </p:cNvSpPr>
          <p:nvPr/>
        </p:nvSpPr>
        <p:spPr>
          <a:xfrm>
            <a:off x="-1" y="6675661"/>
            <a:ext cx="12191997" cy="18417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602686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Impacts Tactic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10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7EB807E-E055-4BE6-AA1F-CE2814D39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Attacks targeting </a:t>
            </a:r>
            <a:r>
              <a:rPr lang="en-US" sz="3200" dirty="0">
                <a:solidFill>
                  <a:srgbClr val="FF0000"/>
                </a:solidFill>
              </a:rPr>
              <a:t>availability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B381D9"/>
                </a:solidFill>
              </a:rPr>
              <a:t>integrity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Ex: ransomware, DoS, destruction</a:t>
            </a:r>
          </a:p>
          <a:p>
            <a:r>
              <a:rPr lang="en-US" sz="3200" dirty="0"/>
              <a:t>14 Techniques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33B906-9AD6-42D0-8D2D-D8BD416C71A1}"/>
              </a:ext>
            </a:extLst>
          </p:cNvPr>
          <p:cNvSpPr/>
          <p:nvPr/>
        </p:nvSpPr>
        <p:spPr>
          <a:xfrm>
            <a:off x="1246317" y="3389525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Destruction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7FD57D-D727-4DC5-ABEF-D6D041CEF7CE}"/>
              </a:ext>
            </a:extLst>
          </p:cNvPr>
          <p:cNvSpPr/>
          <p:nvPr/>
        </p:nvSpPr>
        <p:spPr>
          <a:xfrm>
            <a:off x="1246317" y="4254713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Encrypted for Impact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B1B4BC-2C09-45B6-B58D-BEF7020FE1B8}"/>
              </a:ext>
            </a:extLst>
          </p:cNvPr>
          <p:cNvSpPr/>
          <p:nvPr/>
        </p:nvSpPr>
        <p:spPr>
          <a:xfrm>
            <a:off x="6889865" y="5119901"/>
            <a:ext cx="2463800" cy="609600"/>
          </a:xfrm>
          <a:prstGeom prst="rect">
            <a:avLst/>
          </a:prstGeom>
          <a:solidFill>
            <a:srgbClr val="7030A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Defacement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77C804-CD6D-4E3C-B7F8-B1D0257323DD}"/>
              </a:ext>
            </a:extLst>
          </p:cNvPr>
          <p:cNvSpPr/>
          <p:nvPr/>
        </p:nvSpPr>
        <p:spPr>
          <a:xfrm>
            <a:off x="1246317" y="5119901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Disk Content Wipe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695B81-595D-489D-A1D0-304C1144EFA0}"/>
              </a:ext>
            </a:extLst>
          </p:cNvPr>
          <p:cNvSpPr/>
          <p:nvPr/>
        </p:nvSpPr>
        <p:spPr>
          <a:xfrm>
            <a:off x="1246317" y="5881688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Disk Structure Wipe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805EC2-35AF-4479-8753-7D842ABDFADB}"/>
              </a:ext>
            </a:extLst>
          </p:cNvPr>
          <p:cNvSpPr/>
          <p:nvPr/>
        </p:nvSpPr>
        <p:spPr>
          <a:xfrm>
            <a:off x="4068091" y="3389525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Endpoint DoS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32C11F-9C82-40C4-AAD6-1DA75FD9D156}"/>
              </a:ext>
            </a:extLst>
          </p:cNvPr>
          <p:cNvSpPr/>
          <p:nvPr/>
        </p:nvSpPr>
        <p:spPr>
          <a:xfrm>
            <a:off x="4068091" y="5119901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Firmware Corruption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5117B7-2675-4655-B1E0-683751375AC8}"/>
              </a:ext>
            </a:extLst>
          </p:cNvPr>
          <p:cNvSpPr/>
          <p:nvPr/>
        </p:nvSpPr>
        <p:spPr>
          <a:xfrm>
            <a:off x="4068091" y="5888526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Inhibit System Recovery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3912C6-78E2-46B1-8F6D-6E4493690622}"/>
              </a:ext>
            </a:extLst>
          </p:cNvPr>
          <p:cNvSpPr/>
          <p:nvPr/>
        </p:nvSpPr>
        <p:spPr>
          <a:xfrm>
            <a:off x="4068091" y="4255878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Network DoS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287FEF-61D6-4F25-8A9F-A665713922B3}"/>
              </a:ext>
            </a:extLst>
          </p:cNvPr>
          <p:cNvSpPr/>
          <p:nvPr/>
        </p:nvSpPr>
        <p:spPr>
          <a:xfrm>
            <a:off x="6889865" y="3389525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Resource Hijacking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C6316F-ED79-492C-BFC6-B6049C889D67}"/>
              </a:ext>
            </a:extLst>
          </p:cNvPr>
          <p:cNvSpPr/>
          <p:nvPr/>
        </p:nvSpPr>
        <p:spPr>
          <a:xfrm>
            <a:off x="9608973" y="3389525"/>
            <a:ext cx="2463800" cy="609600"/>
          </a:xfrm>
          <a:prstGeom prst="rect">
            <a:avLst/>
          </a:prstGeom>
          <a:solidFill>
            <a:srgbClr val="7030A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Runtime Data Manipulation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66BB19-4F23-4D68-9D7F-E3C26F98DB06}"/>
              </a:ext>
            </a:extLst>
          </p:cNvPr>
          <p:cNvSpPr/>
          <p:nvPr/>
        </p:nvSpPr>
        <p:spPr>
          <a:xfrm>
            <a:off x="6889865" y="4254713"/>
            <a:ext cx="2463800" cy="609600"/>
          </a:xfrm>
          <a:prstGeom prst="rect">
            <a:avLst/>
          </a:prstGeom>
          <a:solidFill>
            <a:srgbClr val="FF000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Service Stop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5CF8FD-0E3C-4EA1-B29A-A8728A16ED5B}"/>
              </a:ext>
            </a:extLst>
          </p:cNvPr>
          <p:cNvSpPr/>
          <p:nvPr/>
        </p:nvSpPr>
        <p:spPr>
          <a:xfrm>
            <a:off x="9608973" y="4254713"/>
            <a:ext cx="2463800" cy="609600"/>
          </a:xfrm>
          <a:prstGeom prst="rect">
            <a:avLst/>
          </a:prstGeom>
          <a:solidFill>
            <a:srgbClr val="7030A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Stored Data Manipulation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10342D4-FD4F-4C47-BB1C-EBF305226F04}"/>
              </a:ext>
            </a:extLst>
          </p:cNvPr>
          <p:cNvSpPr/>
          <p:nvPr/>
        </p:nvSpPr>
        <p:spPr>
          <a:xfrm>
            <a:off x="9608973" y="5119901"/>
            <a:ext cx="2463800" cy="609600"/>
          </a:xfrm>
          <a:prstGeom prst="rect">
            <a:avLst/>
          </a:prstGeom>
          <a:solidFill>
            <a:srgbClr val="7030A0">
              <a:alpha val="50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Transmitted  Data Manipulation</a:t>
            </a:r>
          </a:p>
        </p:txBody>
      </p:sp>
    </p:spTree>
    <p:extLst>
      <p:ext uri="{BB962C8B-B14F-4D97-AF65-F5344CB8AC3E}">
        <p14:creationId xmlns:p14="http://schemas.microsoft.com/office/powerpoint/2010/main" val="3020819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2019 Content Updates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11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48D674-56DF-4BDE-A922-5E1194E75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Consistency and integration between matrices</a:t>
            </a:r>
          </a:p>
        </p:txBody>
      </p:sp>
      <p:pic>
        <p:nvPicPr>
          <p:cNvPr id="1026" name="Picture 2" descr="https://cdn-images-1.medium.com/max/1000/0*vZXyCz-NJA-LElIW.jpg">
            <a:extLst>
              <a:ext uri="{FF2B5EF4-FFF2-40B4-BE49-F238E27FC236}">
                <a16:creationId xmlns:a16="http://schemas.microsoft.com/office/drawing/2014/main" id="{50874B24-3435-4802-BBB2-E024D6FFA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464" y="1930400"/>
            <a:ext cx="5950646" cy="4367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76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Sub-Techniques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12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0EDD543-C3CC-4513-8320-A86EFDF0D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Better define variations of Technique Procedures</a:t>
            </a:r>
          </a:p>
          <a:p>
            <a:r>
              <a:rPr lang="en-US" sz="3200" dirty="0"/>
              <a:t>Address differing levels of abstraction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90701-C42D-4FE6-AB8E-D5C9A2587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127" y="3151187"/>
            <a:ext cx="10502041" cy="1852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095C67-6945-473D-96F2-6B0322B4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586" y="2488723"/>
            <a:ext cx="8215477" cy="38100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B85D28-848F-47EB-A90C-661C7A4D2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872" y="2888811"/>
            <a:ext cx="9734550" cy="300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E761E3-6FC2-4AB3-98C8-4DD81F275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4872" y="2503048"/>
            <a:ext cx="9686925" cy="3781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5BC58E-BCA6-4646-AA1F-41EC14917E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2009" y="3118403"/>
            <a:ext cx="977265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9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0.00995 L 3.54167E-6 -0.2599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-0.2237 -0.0006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L 3.54167E-6 0.25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ATT&amp;CK Evaluations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13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F57EA25-41C3-40F5-8333-35ADC01C6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Open and transparent methodology based on real-world adversary behaviors found in ATT&amp;CK</a:t>
            </a:r>
          </a:p>
          <a:p>
            <a:r>
              <a:rPr lang="en-US" sz="3200" dirty="0"/>
              <a:t>No scoring or ranking</a:t>
            </a:r>
          </a:p>
          <a:p>
            <a:r>
              <a:rPr lang="en-US" sz="3200" dirty="0"/>
              <a:t>Goals:</a:t>
            </a:r>
          </a:p>
          <a:p>
            <a:pPr marL="892297" lvl="1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/>
              <a:t>Display vendor detection capabilities based on ATT&amp;CK techniques</a:t>
            </a:r>
          </a:p>
          <a:p>
            <a:pPr marL="892297" lvl="1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/>
              <a:t>Bring transparency to evaluations</a:t>
            </a:r>
          </a:p>
          <a:p>
            <a:pPr marL="892297" lvl="1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/>
              <a:t>Empower end-users with objective insights</a:t>
            </a:r>
          </a:p>
          <a:p>
            <a:pPr marL="892297" lvl="1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/>
              <a:t>Drive the security community to improve capabilities</a:t>
            </a:r>
          </a:p>
        </p:txBody>
      </p:sp>
    </p:spTree>
    <p:extLst>
      <p:ext uri="{BB962C8B-B14F-4D97-AF65-F5344CB8AC3E}">
        <p14:creationId xmlns:p14="http://schemas.microsoft.com/office/powerpoint/2010/main" val="1852645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Round 1 - APT3/GOTHIC PANDA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14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8F2ED7-9887-4E71-B421-F0F747BD4D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715"/>
          <a:stretch/>
        </p:blipFill>
        <p:spPr>
          <a:xfrm>
            <a:off x="1298836" y="1991283"/>
            <a:ext cx="10589612" cy="29993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907FB7-B616-4FD8-B229-49EB00C42928}"/>
              </a:ext>
            </a:extLst>
          </p:cNvPr>
          <p:cNvSpPr txBox="1"/>
          <p:nvPr/>
        </p:nvSpPr>
        <p:spPr>
          <a:xfrm>
            <a:off x="1298836" y="5001023"/>
            <a:ext cx="107419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Test methodology and the results available at</a:t>
            </a:r>
          </a:p>
          <a:p>
            <a:pPr lvl="1" algn="ctr"/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attackevals.mitre.org</a:t>
            </a:r>
          </a:p>
        </p:txBody>
      </p:sp>
    </p:spTree>
    <p:extLst>
      <p:ext uri="{BB962C8B-B14F-4D97-AF65-F5344CB8AC3E}">
        <p14:creationId xmlns:p14="http://schemas.microsoft.com/office/powerpoint/2010/main" val="418152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ATT&amp;CK Evaluations Round 2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15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0A6AB87-032F-4D16-8772-97706A85E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Beginning Summer 2019</a:t>
            </a:r>
          </a:p>
          <a:p>
            <a:r>
              <a:rPr lang="en-US" sz="3200" dirty="0"/>
              <a:t>Based on APT29/COZY BEAR/The Dukes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More sophisticated technique implementations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Custom malware and alternate execution methods</a:t>
            </a:r>
          </a:p>
          <a:p>
            <a:r>
              <a:rPr lang="en-US" sz="3200" dirty="0"/>
              <a:t>Recently-closed public call for threat intelligence</a:t>
            </a:r>
          </a:p>
          <a:p>
            <a:r>
              <a:rPr lang="en-US" sz="3200" dirty="0"/>
              <a:t>Improved approach</a:t>
            </a:r>
          </a:p>
          <a:p>
            <a:r>
              <a:rPr lang="en-US" sz="3200" dirty="0"/>
              <a:t>attackevals@mitre.org</a:t>
            </a:r>
          </a:p>
        </p:txBody>
      </p:sp>
    </p:spTree>
    <p:extLst>
      <p:ext uri="{BB962C8B-B14F-4D97-AF65-F5344CB8AC3E}">
        <p14:creationId xmlns:p14="http://schemas.microsoft.com/office/powerpoint/2010/main" val="1594327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CAR Relaunch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3064-9C38-4883-9F2A-CFEB248DE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7879361" cy="4794737"/>
          </a:xfrm>
        </p:spPr>
        <p:txBody>
          <a:bodyPr/>
          <a:lstStyle/>
          <a:p>
            <a:r>
              <a:rPr lang="en-US" sz="3600" dirty="0"/>
              <a:t>Knowledge base of analytics developed by MITRE based on ATT&amp;CK</a:t>
            </a:r>
          </a:p>
          <a:p>
            <a:r>
              <a:rPr lang="en-US" sz="3600" dirty="0"/>
              <a:t>Address barriers to sharing</a:t>
            </a:r>
          </a:p>
          <a:p>
            <a:pPr marL="914400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Too hard to contribute</a:t>
            </a:r>
          </a:p>
          <a:p>
            <a:pPr marL="914400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Didn’t know there was a place to do it</a:t>
            </a:r>
          </a:p>
          <a:p>
            <a:pPr marL="914400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Didn’t know how, or tried and the process was too long</a:t>
            </a:r>
          </a:p>
          <a:p>
            <a:pPr marL="914400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Don’t see the value</a:t>
            </a:r>
          </a:p>
          <a:p>
            <a:pPr marL="914400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800" dirty="0"/>
              <a:t>Don’t want to expose information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16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70100282-BA59-4615-958A-224F58A526E8}"/>
              </a:ext>
            </a:extLst>
          </p:cNvPr>
          <p:cNvSpPr txBox="1">
            <a:spLocks/>
          </p:cNvSpPr>
          <p:nvPr/>
        </p:nvSpPr>
        <p:spPr>
          <a:xfrm>
            <a:off x="1155185" y="2757646"/>
            <a:ext cx="3090244" cy="22393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08269" indent="-308269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bg1"/>
              </a:buClr>
              <a:buSzPct val="120000"/>
              <a:buFont typeface="Wingdings" pitchFamily="2" charset="2"/>
              <a:buChar char="§"/>
              <a:defRPr lang="en-US" sz="2400" b="1" kern="1200" dirty="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686216" marR="0" indent="-304046" algn="l" defTabSz="121618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Tx/>
              <a:buFont typeface="Arial" pitchFamily="34" charset="0"/>
              <a:buChar char="–"/>
              <a:tabLst/>
              <a:defRPr lang="en-US" sz="2400" kern="120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994485" indent="-308269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  <a:defRPr lang="en-US" sz="2000" kern="120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600200" indent="-228600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lang="en-US" sz="2660" b="1" kern="1200" smtClean="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4pPr>
            <a:lvl5pPr marL="2057400" indent="-228600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lang="en-US" sz="2660" b="1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631D1F-83DC-48B1-AD9D-70636631C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488" y="2226647"/>
            <a:ext cx="2440597" cy="240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18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Make Sharing Easy with CAR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3064-9C38-4883-9F2A-CFEB248DE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4152127"/>
            <a:ext cx="10502041" cy="2172836"/>
          </a:xfrm>
        </p:spPr>
        <p:txBody>
          <a:bodyPr/>
          <a:lstStyle/>
          <a:p>
            <a:pPr marL="593603" indent="-514350"/>
            <a:r>
              <a:rPr lang="en-US" sz="3200" dirty="0"/>
              <a:t>Make it easy to contribute</a:t>
            </a:r>
          </a:p>
          <a:p>
            <a:pPr marL="971550" lvl="1" indent="-5143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Pull requests</a:t>
            </a:r>
          </a:p>
          <a:p>
            <a:pPr marL="593603" indent="-514350"/>
            <a:r>
              <a:rPr lang="en-US" sz="3200" dirty="0"/>
              <a:t>Make it easy to use</a:t>
            </a:r>
          </a:p>
          <a:p>
            <a:pPr marL="971550" lvl="1" indent="-5143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Standard open-source licensing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17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70100282-BA59-4615-958A-224F58A526E8}"/>
              </a:ext>
            </a:extLst>
          </p:cNvPr>
          <p:cNvSpPr txBox="1">
            <a:spLocks/>
          </p:cNvSpPr>
          <p:nvPr/>
        </p:nvSpPr>
        <p:spPr>
          <a:xfrm>
            <a:off x="1155185" y="2757646"/>
            <a:ext cx="3090244" cy="22393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08269" indent="-308269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bg1"/>
              </a:buClr>
              <a:buSzPct val="120000"/>
              <a:buFont typeface="Wingdings" pitchFamily="2" charset="2"/>
              <a:buChar char="§"/>
              <a:defRPr lang="en-US" sz="2400" b="1" kern="1200" dirty="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686216" marR="0" indent="-304046" algn="l" defTabSz="121618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Tx/>
              <a:buFont typeface="Arial" pitchFamily="34" charset="0"/>
              <a:buChar char="–"/>
              <a:tabLst/>
              <a:defRPr lang="en-US" sz="2400" kern="120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994485" indent="-308269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SzPct val="110000"/>
              <a:buFont typeface="Wingdings" pitchFamily="2" charset="2"/>
              <a:buChar char="§"/>
              <a:defRPr lang="en-US" sz="2000" kern="1200" smtClean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600200" indent="-228600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lang="en-US" sz="2660" b="1" kern="1200" smtClean="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4pPr>
            <a:lvl5pPr marL="2057400" indent="-228600" algn="l" defTabSz="121618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98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lang="en-US" sz="2660" b="1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000" dirty="0"/>
          </a:p>
        </p:txBody>
      </p:sp>
      <p:pic>
        <p:nvPicPr>
          <p:cNvPr id="6" name="Picture 4" descr="Image result for github logo">
            <a:extLst>
              <a:ext uri="{FF2B5EF4-FFF2-40B4-BE49-F238E27FC236}">
                <a16:creationId xmlns:a16="http://schemas.microsoft.com/office/drawing/2014/main" id="{C1FAFDD6-1BF7-4D0D-AC88-A1A927975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914" y="1704483"/>
            <a:ext cx="2562172" cy="212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872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car.mitre.org – GitHub Pages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18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6" name="Content Placeholder 1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20A161A-F506-45B5-B7B7-2A9AB6AC3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30" y="1257525"/>
            <a:ext cx="9258871" cy="4974068"/>
          </a:xfrm>
        </p:spPr>
      </p:pic>
    </p:spTree>
    <p:extLst>
      <p:ext uri="{BB962C8B-B14F-4D97-AF65-F5344CB8AC3E}">
        <p14:creationId xmlns:p14="http://schemas.microsoft.com/office/powerpoint/2010/main" val="2628925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Updated Process Data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19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2A22A2-8C30-4116-B203-86C0356FB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27" y="2628865"/>
            <a:ext cx="10669924" cy="275489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569EDC-E1F8-4C96-8F2F-CF6CDAC68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pPr marL="79253" indent="0">
              <a:buNone/>
            </a:pPr>
            <a:r>
              <a:rPr lang="en-US" sz="3200" dirty="0"/>
              <a:t>Catch up to expanded coverage of processes from Sysmon/other EDRs</a:t>
            </a:r>
          </a:p>
        </p:txBody>
      </p:sp>
    </p:spTree>
    <p:extLst>
      <p:ext uri="{BB962C8B-B14F-4D97-AF65-F5344CB8AC3E}">
        <p14:creationId xmlns:p14="http://schemas.microsoft.com/office/powerpoint/2010/main" val="2835238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0CF3636-C6B7-4894-B4B2-EBBBC0606742}"/>
              </a:ext>
            </a:extLst>
          </p:cNvPr>
          <p:cNvSpPr/>
          <p:nvPr/>
        </p:nvSpPr>
        <p:spPr>
          <a:xfrm>
            <a:off x="1129553" y="0"/>
            <a:ext cx="110624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CF751A-C605-4681-8175-B4678EDA4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D5E9665-CB4E-4ED1-A0FE-1F71364E0967}"/>
              </a:ext>
            </a:extLst>
          </p:cNvPr>
          <p:cNvSpPr/>
          <p:nvPr/>
        </p:nvSpPr>
        <p:spPr>
          <a:xfrm>
            <a:off x="1340768" y="1953753"/>
            <a:ext cx="2320415" cy="232041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9053DE-9CE9-4F39-8C4B-113CCC65E94F}"/>
              </a:ext>
            </a:extLst>
          </p:cNvPr>
          <p:cNvSpPr txBox="1"/>
          <p:nvPr/>
        </p:nvSpPr>
        <p:spPr>
          <a:xfrm>
            <a:off x="1547249" y="4396751"/>
            <a:ext cx="2054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 Medium" panose="00000600000000000000" pitchFamily="50" charset="0"/>
              </a:rPr>
              <a:t>John Smith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 Medium" panose="00000600000000000000" pitchFamily="50" charset="0"/>
              </a:rPr>
              <a:t>Lead Engineer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6D2EB2-BFE7-413C-98C1-0AFAFDE307FD}"/>
              </a:ext>
            </a:extLst>
          </p:cNvPr>
          <p:cNvCxnSpPr/>
          <p:nvPr/>
        </p:nvCxnSpPr>
        <p:spPr>
          <a:xfrm>
            <a:off x="524892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DE1CF108-6B80-4B4F-BC2B-CDCF5011432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1" r="29092"/>
          <a:stretch/>
        </p:blipFill>
        <p:spPr>
          <a:xfrm>
            <a:off x="-138223" y="0"/>
            <a:ext cx="5387131" cy="685800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B3DC594-B188-45D2-9262-A5EFD03A45E1}"/>
              </a:ext>
            </a:extLst>
          </p:cNvPr>
          <p:cNvSpPr/>
          <p:nvPr/>
        </p:nvSpPr>
        <p:spPr>
          <a:xfrm>
            <a:off x="-151254" y="0"/>
            <a:ext cx="540016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50000">
                <a:srgbClr val="C83F1E">
                  <a:shade val="67500"/>
                  <a:satMod val="115000"/>
                  <a:alpha val="65000"/>
                </a:srgbClr>
              </a:gs>
              <a:gs pos="100000">
                <a:srgbClr val="C83F1E">
                  <a:shade val="100000"/>
                  <a:satMod val="115000"/>
                  <a:alpha val="41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5D6EB3-C77D-4E3B-9481-DF4D88DE7CC1}"/>
              </a:ext>
            </a:extLst>
          </p:cNvPr>
          <p:cNvCxnSpPr/>
          <p:nvPr/>
        </p:nvCxnSpPr>
        <p:spPr>
          <a:xfrm>
            <a:off x="524892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BCC8482-66FF-4AA1-A147-5891892032C1}"/>
              </a:ext>
            </a:extLst>
          </p:cNvPr>
          <p:cNvSpPr txBox="1"/>
          <p:nvPr/>
        </p:nvSpPr>
        <p:spPr>
          <a:xfrm>
            <a:off x="5891146" y="738562"/>
            <a:ext cx="5518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Senior Cyber Security Engineer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E6832C8-D7F3-42F3-BDFB-E6959E36E3FA}"/>
              </a:ext>
            </a:extLst>
          </p:cNvPr>
          <p:cNvSpPr/>
          <p:nvPr/>
        </p:nvSpPr>
        <p:spPr>
          <a:xfrm>
            <a:off x="4771488" y="484826"/>
            <a:ext cx="1028144" cy="1028144"/>
          </a:xfrm>
          <a:prstGeom prst="ellipse">
            <a:avLst/>
          </a:prstGeom>
          <a:solidFill>
            <a:srgbClr val="000000"/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50ADE6-27D4-44C4-A797-22275D8AB0F0}"/>
              </a:ext>
            </a:extLst>
          </p:cNvPr>
          <p:cNvSpPr txBox="1"/>
          <p:nvPr/>
        </p:nvSpPr>
        <p:spPr>
          <a:xfrm>
            <a:off x="5846625" y="2311813"/>
            <a:ext cx="5014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ATT&amp;CK Infrastructure Lead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2F5AE2-21A9-49EC-86DF-3E218FE5664D}"/>
              </a:ext>
            </a:extLst>
          </p:cNvPr>
          <p:cNvSpPr txBox="1"/>
          <p:nvPr/>
        </p:nvSpPr>
        <p:spPr>
          <a:xfrm>
            <a:off x="5837198" y="3933764"/>
            <a:ext cx="551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Analytics Researcher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630DF5-DC81-45A7-B732-E41570769493}"/>
              </a:ext>
            </a:extLst>
          </p:cNvPr>
          <p:cNvSpPr txBox="1"/>
          <p:nvPr/>
        </p:nvSpPr>
        <p:spPr>
          <a:xfrm>
            <a:off x="5852440" y="5215539"/>
            <a:ext cx="59845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Drummer, apparently </a:t>
            </a:r>
            <a:b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George Washington (?)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AAECBF44-3C41-4620-809B-5D5A81EDF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913" y="810816"/>
            <a:ext cx="1077840" cy="45096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C353F8D-BF1A-4455-B7A5-63DB40FE1BA3}"/>
              </a:ext>
            </a:extLst>
          </p:cNvPr>
          <p:cNvSpPr txBox="1"/>
          <p:nvPr/>
        </p:nvSpPr>
        <p:spPr>
          <a:xfrm>
            <a:off x="686959" y="5680564"/>
            <a:ext cx="3775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 Burns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47A00E2-7314-461D-AE96-8554F071C223}"/>
              </a:ext>
            </a:extLst>
          </p:cNvPr>
          <p:cNvSpPr txBox="1"/>
          <p:nvPr/>
        </p:nvSpPr>
        <p:spPr>
          <a:xfrm>
            <a:off x="496155" y="446175"/>
            <a:ext cx="41668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Owner/User Discovery </a:t>
            </a:r>
            <a:b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(T1033)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E7FF-D156-48D1-8FA8-1D8D94800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pic>
        <p:nvPicPr>
          <p:cNvPr id="23" name="Picture 22" descr="A picture containing outdoor, person, music, tree&#10;&#10;Description automatically generated">
            <a:extLst>
              <a:ext uri="{FF2B5EF4-FFF2-40B4-BE49-F238E27FC236}">
                <a16:creationId xmlns:a16="http://schemas.microsoft.com/office/drawing/2014/main" id="{DB7FA392-A5FA-4486-A671-A0F4B372E0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66" y="1926748"/>
            <a:ext cx="4152261" cy="366669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91F616B-2431-411A-9C0F-913E1C092E8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451" b="796"/>
          <a:stretch>
            <a:fillRect/>
          </a:stretch>
        </p:blipFill>
        <p:spPr>
          <a:xfrm>
            <a:off x="4747461" y="3760096"/>
            <a:ext cx="1018691" cy="1028144"/>
          </a:xfrm>
          <a:custGeom>
            <a:avLst/>
            <a:gdLst>
              <a:gd name="connsiteX0" fmla="*/ 1115012 w 2230024"/>
              <a:gd name="connsiteY0" fmla="*/ 0 h 2230024"/>
              <a:gd name="connsiteX1" fmla="*/ 2230024 w 2230024"/>
              <a:gd name="connsiteY1" fmla="*/ 1115012 h 2230024"/>
              <a:gd name="connsiteX2" fmla="*/ 1115012 w 2230024"/>
              <a:gd name="connsiteY2" fmla="*/ 2230024 h 2230024"/>
              <a:gd name="connsiteX3" fmla="*/ 0 w 2230024"/>
              <a:gd name="connsiteY3" fmla="*/ 1115012 h 2230024"/>
              <a:gd name="connsiteX4" fmla="*/ 1115012 w 2230024"/>
              <a:gd name="connsiteY4" fmla="*/ 0 h 223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0024" h="2230024">
                <a:moveTo>
                  <a:pt x="1115012" y="0"/>
                </a:moveTo>
                <a:cubicBezTo>
                  <a:pt x="1730816" y="0"/>
                  <a:pt x="2230024" y="499208"/>
                  <a:pt x="2230024" y="1115012"/>
                </a:cubicBezTo>
                <a:cubicBezTo>
                  <a:pt x="2230024" y="1730816"/>
                  <a:pt x="1730816" y="2230024"/>
                  <a:pt x="1115012" y="2230024"/>
                </a:cubicBezTo>
                <a:cubicBezTo>
                  <a:pt x="499208" y="2230024"/>
                  <a:pt x="0" y="1730816"/>
                  <a:pt x="0" y="1115012"/>
                </a:cubicBezTo>
                <a:cubicBezTo>
                  <a:pt x="0" y="499208"/>
                  <a:pt x="499208" y="0"/>
                  <a:pt x="1115012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</a:ln>
          <a:effectLst/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DB16733-C214-44DA-9F89-407C0C3E3B64}"/>
              </a:ext>
            </a:extLst>
          </p:cNvPr>
          <p:cNvGrpSpPr/>
          <p:nvPr/>
        </p:nvGrpSpPr>
        <p:grpSpPr>
          <a:xfrm>
            <a:off x="4741913" y="2122461"/>
            <a:ext cx="1077840" cy="1028144"/>
            <a:chOff x="4458454" y="1550406"/>
            <a:chExt cx="3143350" cy="314335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8BC0EDC-6D93-449B-AAED-A1900D1608F1}"/>
                </a:ext>
              </a:extLst>
            </p:cNvPr>
            <p:cNvSpPr/>
            <p:nvPr/>
          </p:nvSpPr>
          <p:spPr>
            <a:xfrm>
              <a:off x="4528876" y="1624082"/>
              <a:ext cx="3002507" cy="30025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C5F9316C-6E48-4565-A746-E5E8D517A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58454" y="1550406"/>
              <a:ext cx="3143350" cy="3143350"/>
            </a:xfrm>
            <a:prstGeom prst="rect">
              <a:avLst/>
            </a:prstGeom>
          </p:spPr>
        </p:pic>
      </p:grpSp>
      <p:pic>
        <p:nvPicPr>
          <p:cNvPr id="1026" name="Picture 2" descr="Image result for drums icon">
            <a:extLst>
              <a:ext uri="{FF2B5EF4-FFF2-40B4-BE49-F238E27FC236}">
                <a16:creationId xmlns:a16="http://schemas.microsoft.com/office/drawing/2014/main" id="{CDC5F27B-29C7-4041-A3A4-262A25792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060" y="5230006"/>
            <a:ext cx="1009694" cy="968069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E9530A-0697-45DB-984F-EAD8D4F004B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40003" y="6634650"/>
            <a:ext cx="7602371" cy="243861"/>
          </a:xfrm>
          <a:prstGeom prst="rect">
            <a:avLst/>
          </a:prstGeom>
        </p:spPr>
      </p:pic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F0127561-EEEF-4979-A507-9828E442FE4F}"/>
              </a:ext>
            </a:extLst>
          </p:cNvPr>
          <p:cNvSpPr txBox="1">
            <a:spLocks/>
          </p:cNvSpPr>
          <p:nvPr/>
        </p:nvSpPr>
        <p:spPr>
          <a:xfrm>
            <a:off x="5337110" y="6628941"/>
            <a:ext cx="6854885" cy="2309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3772705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New Analytics!!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20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DD009-86A5-4005-88D6-402C44BE6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354" y="1661819"/>
            <a:ext cx="10368762" cy="353436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9374A8-9FEE-4E2E-B477-3BF537505212}"/>
              </a:ext>
            </a:extLst>
          </p:cNvPr>
          <p:cNvSpPr txBox="1"/>
          <p:nvPr/>
        </p:nvSpPr>
        <p:spPr>
          <a:xfrm>
            <a:off x="3172510" y="5280322"/>
            <a:ext cx="7489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vetted internally at MITRE</a:t>
            </a:r>
          </a:p>
        </p:txBody>
      </p:sp>
    </p:spTree>
    <p:extLst>
      <p:ext uri="{BB962C8B-B14F-4D97-AF65-F5344CB8AC3E}">
        <p14:creationId xmlns:p14="http://schemas.microsoft.com/office/powerpoint/2010/main" val="3113598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Native Splunk Queries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21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12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633E994-C4B1-4DF2-8B55-0BF9B9F21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835" y="1473816"/>
            <a:ext cx="10739395" cy="4497776"/>
          </a:xfrm>
        </p:spPr>
      </p:pic>
    </p:spTree>
    <p:extLst>
      <p:ext uri="{BB962C8B-B14F-4D97-AF65-F5344CB8AC3E}">
        <p14:creationId xmlns:p14="http://schemas.microsoft.com/office/powerpoint/2010/main" val="1824308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What’s Next for CAR?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22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A9916B6-E4B1-4219-822E-913691427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Store analytics in JSON</a:t>
            </a:r>
          </a:p>
          <a:p>
            <a:r>
              <a:rPr lang="en-US" sz="3200" dirty="0"/>
              <a:t>Automation</a:t>
            </a:r>
          </a:p>
          <a:p>
            <a:pPr marL="1063331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Use and share analytics natively in tools like Unfetter, MISP, SIEMs</a:t>
            </a:r>
          </a:p>
          <a:p>
            <a:pPr marL="1063331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Hope to collaborate with Sigma</a:t>
            </a:r>
          </a:p>
          <a:p>
            <a:pPr marL="1063331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stix-shifter</a:t>
            </a:r>
          </a:p>
          <a:p>
            <a:r>
              <a:rPr lang="en-US" sz="3200" dirty="0"/>
              <a:t>Improved development</a:t>
            </a:r>
          </a:p>
          <a:p>
            <a:pPr marL="1063331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Test against real attacks</a:t>
            </a:r>
          </a:p>
          <a:p>
            <a:pPr marL="1063331" lvl="1" indent="-45720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Prioritize development using real sightings data</a:t>
            </a:r>
          </a:p>
        </p:txBody>
      </p:sp>
    </p:spTree>
    <p:extLst>
      <p:ext uri="{BB962C8B-B14F-4D97-AF65-F5344CB8AC3E}">
        <p14:creationId xmlns:p14="http://schemas.microsoft.com/office/powerpoint/2010/main" val="265926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CALDERA Update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23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A9916B6-E4B1-4219-822E-913691427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2453949"/>
          </a:xfrm>
        </p:spPr>
        <p:txBody>
          <a:bodyPr/>
          <a:lstStyle/>
          <a:p>
            <a:r>
              <a:rPr lang="en-US" sz="3200" dirty="0"/>
              <a:t>Automated adversary emulation system</a:t>
            </a:r>
          </a:p>
          <a:p>
            <a:r>
              <a:rPr lang="en-US" sz="3200" dirty="0"/>
              <a:t>Python 3.5.3+ dependency</a:t>
            </a:r>
          </a:p>
          <a:p>
            <a:r>
              <a:rPr lang="en-US" sz="3200" dirty="0"/>
              <a:t>New planning modules</a:t>
            </a:r>
          </a:p>
          <a:p>
            <a:r>
              <a:rPr lang="en-US" sz="3200" dirty="0"/>
              <a:t>Plugins (Adversary, Chain, GUI, 54ndc47, Stockpile)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3200" dirty="0"/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FA556C26-21A1-4762-9D86-BD77119EE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127" y="3946633"/>
            <a:ext cx="10783640" cy="176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924E1B-7B0D-4B7C-B86D-E322AEB2B3E4}"/>
              </a:ext>
            </a:extLst>
          </p:cNvPr>
          <p:cNvSpPr txBox="1"/>
          <p:nvPr/>
        </p:nvSpPr>
        <p:spPr>
          <a:xfrm>
            <a:off x="8799999" y="5710208"/>
            <a:ext cx="30531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github.com/mitre/caldera</a:t>
            </a:r>
          </a:p>
        </p:txBody>
      </p:sp>
    </p:spTree>
    <p:extLst>
      <p:ext uri="{BB962C8B-B14F-4D97-AF65-F5344CB8AC3E}">
        <p14:creationId xmlns:p14="http://schemas.microsoft.com/office/powerpoint/2010/main" val="3945959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Inaugural ATT&amp;CKcon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24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FB65F8-0414-4391-A153-C3E529C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8" y="1371601"/>
            <a:ext cx="5758800" cy="4794737"/>
          </a:xfrm>
        </p:spPr>
        <p:txBody>
          <a:bodyPr/>
          <a:lstStyle/>
          <a:p>
            <a:r>
              <a:rPr lang="en-US" sz="3200" dirty="0"/>
              <a:t>Videos and slides available online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attack.mitre.org/resources/attackcon/</a:t>
            </a:r>
          </a:p>
          <a:p>
            <a:r>
              <a:rPr lang="en-US" sz="3200" dirty="0"/>
              <a:t>“If you want to go fast, go alone. If you want to go far, go together.”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AE87BA-B6F7-4D42-AE6C-CC7E2466B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549" y="1892528"/>
            <a:ext cx="4618651" cy="30729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5F9A6B-455C-4CBF-ADAD-1C33A58A1334}"/>
              </a:ext>
            </a:extLst>
          </p:cNvPr>
          <p:cNvSpPr txBox="1"/>
          <p:nvPr/>
        </p:nvSpPr>
        <p:spPr>
          <a:xfrm>
            <a:off x="8030497" y="4965471"/>
            <a:ext cx="30947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Keynote from John Lambert of Microsoft’s Threat Intelligence Center</a:t>
            </a:r>
          </a:p>
        </p:txBody>
      </p:sp>
    </p:spTree>
    <p:extLst>
      <p:ext uri="{BB962C8B-B14F-4D97-AF65-F5344CB8AC3E}">
        <p14:creationId xmlns:p14="http://schemas.microsoft.com/office/powerpoint/2010/main" val="401073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ATT&amp;CKcon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25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39DE1B-8969-4209-8A6D-DAAE5A60D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Call for papers will be open from May 15 - June 15</a:t>
            </a:r>
          </a:p>
          <a:p>
            <a:r>
              <a:rPr lang="en-US" sz="3200" dirty="0"/>
              <a:t>Registration will open in mid-August</a:t>
            </a:r>
          </a:p>
          <a:p>
            <a:r>
              <a:rPr lang="en-US" sz="3200" dirty="0"/>
              <a:t>Event is October 28-30 @ </a:t>
            </a:r>
            <a:br>
              <a:rPr lang="en-US" sz="3200" dirty="0"/>
            </a:br>
            <a:r>
              <a:rPr lang="en-US" sz="3200" dirty="0"/>
              <a:t>MITRE McLean Campus, Virginia</a:t>
            </a:r>
          </a:p>
          <a:p>
            <a:r>
              <a:rPr lang="en-US" sz="3200" dirty="0"/>
              <a:t>Will provide live coverage of all presentations</a:t>
            </a:r>
          </a:p>
        </p:txBody>
      </p:sp>
    </p:spTree>
    <p:extLst>
      <p:ext uri="{BB962C8B-B14F-4D97-AF65-F5344CB8AC3E}">
        <p14:creationId xmlns:p14="http://schemas.microsoft.com/office/powerpoint/2010/main" val="3203318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ACCDF3B-070B-4065-8D67-ACAB5312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Thanks To You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F5B3C79-A328-4E58-8129-DAA1E64A7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5" y="4795941"/>
            <a:ext cx="10502041" cy="1827603"/>
          </a:xfrm>
        </p:spPr>
        <p:txBody>
          <a:bodyPr/>
          <a:lstStyle/>
          <a:p>
            <a:pPr algn="ctr"/>
            <a:r>
              <a:rPr lang="en-US" sz="3600" dirty="0"/>
              <a:t>Sightings / Contributions</a:t>
            </a:r>
          </a:p>
          <a:p>
            <a:pPr algn="ctr"/>
            <a:r>
              <a:rPr lang="en-US" sz="3600" dirty="0"/>
              <a:t>Community Adoption</a:t>
            </a:r>
          </a:p>
          <a:p>
            <a:pPr algn="ctr"/>
            <a:r>
              <a:rPr lang="en-US" sz="3600" dirty="0"/>
              <a:t>Feedback and Support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75A84-5572-44FE-99FC-B1D70AE39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26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3076" name="Picture 4" descr="rhyming leonardo dicaprio GIF">
            <a:extLst>
              <a:ext uri="{FF2B5EF4-FFF2-40B4-BE49-F238E27FC236}">
                <a16:creationId xmlns:a16="http://schemas.microsoft.com/office/drawing/2014/main" id="{0C068ADC-0E0A-4612-94FB-F16679254C3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946" y="1485490"/>
            <a:ext cx="5228397" cy="2940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847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8BC6F9-C991-BF49-845D-BE47A0369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27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7521FBB1-07D0-4E56-817A-3929D4984F03}"/>
              </a:ext>
            </a:extLst>
          </p:cNvPr>
          <p:cNvSpPr txBox="1">
            <a:spLocks/>
          </p:cNvSpPr>
          <p:nvPr/>
        </p:nvSpPr>
        <p:spPr>
          <a:xfrm>
            <a:off x="657266" y="2990740"/>
            <a:ext cx="10577578" cy="33417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>
                <a:solidFill>
                  <a:schemeClr val="tx2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 algn="ctr">
              <a:lnSpc>
                <a:spcPts val="4320"/>
              </a:lnSpc>
              <a:spcAft>
                <a:spcPts val="600"/>
              </a:spcAft>
            </a:pPr>
            <a:r>
              <a:rPr lang="en-US" sz="4400" b="0" dirty="0">
                <a:solidFill>
                  <a:schemeClr val="bg1"/>
                </a:solidFill>
                <a:ea typeface="Tahoma" panose="020B0604030504040204" pitchFamily="34" charset="0"/>
              </a:rPr>
              <a:t>attack.mitre.org</a:t>
            </a:r>
          </a:p>
          <a:p>
            <a:pPr algn="ctr">
              <a:lnSpc>
                <a:spcPts val="4320"/>
              </a:lnSpc>
              <a:spcAft>
                <a:spcPts val="600"/>
              </a:spcAft>
            </a:pPr>
            <a:r>
              <a:rPr lang="en-US" sz="4400" b="0" dirty="0">
                <a:solidFill>
                  <a:schemeClr val="bg1"/>
                </a:solidFill>
                <a:ea typeface="Tahoma" panose="020B0604030504040204" pitchFamily="34" charset="0"/>
              </a:rPr>
              <a:t>medium.com/mitre-attack</a:t>
            </a:r>
          </a:p>
          <a:p>
            <a:pPr algn="ctr">
              <a:lnSpc>
                <a:spcPts val="4320"/>
              </a:lnSpc>
              <a:spcAft>
                <a:spcPts val="600"/>
              </a:spcAft>
            </a:pPr>
            <a:r>
              <a:rPr lang="en-US" sz="4400" b="0" dirty="0">
                <a:solidFill>
                  <a:schemeClr val="bg1"/>
                </a:solidFill>
                <a:ea typeface="Tahoma" panose="020B0604030504040204" pitchFamily="34" charset="0"/>
              </a:rPr>
              <a:t>attack@mitre.org</a:t>
            </a:r>
          </a:p>
          <a:p>
            <a:pPr algn="ctr">
              <a:lnSpc>
                <a:spcPts val="4320"/>
              </a:lnSpc>
              <a:spcAft>
                <a:spcPts val="600"/>
              </a:spcAft>
            </a:pPr>
            <a:r>
              <a:rPr lang="en-US" sz="4400" b="0" dirty="0">
                <a:solidFill>
                  <a:schemeClr val="bg1"/>
                </a:solidFill>
                <a:ea typeface="Tahoma" panose="020B0604030504040204" pitchFamily="34" charset="0"/>
              </a:rPr>
              <a:t>@MITREattack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B4A3A-E82A-4B86-B7C7-AC910CFDE0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84" y="4922755"/>
            <a:ext cx="499263" cy="4992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CD8F8F-EFCB-404F-AEAA-DB404582FC0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148" y="1536544"/>
            <a:ext cx="6301704" cy="127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171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0CF3636-C6B7-4894-B4B2-EBBBC0606742}"/>
              </a:ext>
            </a:extLst>
          </p:cNvPr>
          <p:cNvSpPr/>
          <p:nvPr/>
        </p:nvSpPr>
        <p:spPr>
          <a:xfrm>
            <a:off x="1129553" y="0"/>
            <a:ext cx="110624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CF751A-C605-4681-8175-B4678EDA4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3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D5E9665-CB4E-4ED1-A0FE-1F71364E0967}"/>
              </a:ext>
            </a:extLst>
          </p:cNvPr>
          <p:cNvSpPr/>
          <p:nvPr/>
        </p:nvSpPr>
        <p:spPr>
          <a:xfrm>
            <a:off x="1340768" y="1953753"/>
            <a:ext cx="2320415" cy="232041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9053DE-9CE9-4F39-8C4B-113CCC65E94F}"/>
              </a:ext>
            </a:extLst>
          </p:cNvPr>
          <p:cNvSpPr txBox="1"/>
          <p:nvPr/>
        </p:nvSpPr>
        <p:spPr>
          <a:xfrm>
            <a:off x="1547249" y="4396751"/>
            <a:ext cx="2054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 Medium" panose="00000600000000000000" pitchFamily="50" charset="0"/>
              </a:rPr>
              <a:t>John Smith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 Medium" panose="00000600000000000000" pitchFamily="50" charset="0"/>
              </a:rPr>
              <a:t>Lead Engineer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6D2EB2-BFE7-413C-98C1-0AFAFDE307FD}"/>
              </a:ext>
            </a:extLst>
          </p:cNvPr>
          <p:cNvCxnSpPr/>
          <p:nvPr/>
        </p:nvCxnSpPr>
        <p:spPr>
          <a:xfrm>
            <a:off x="524892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DE1CF108-6B80-4B4F-BC2B-CDCF5011432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1" r="29092"/>
          <a:stretch/>
        </p:blipFill>
        <p:spPr>
          <a:xfrm>
            <a:off x="-138223" y="0"/>
            <a:ext cx="5387131" cy="685800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B3DC594-B188-45D2-9262-A5EFD03A45E1}"/>
              </a:ext>
            </a:extLst>
          </p:cNvPr>
          <p:cNvSpPr/>
          <p:nvPr/>
        </p:nvSpPr>
        <p:spPr>
          <a:xfrm>
            <a:off x="-111554" y="-1"/>
            <a:ext cx="540016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50000">
                <a:srgbClr val="C83F1E">
                  <a:shade val="67500"/>
                  <a:satMod val="115000"/>
                  <a:alpha val="65000"/>
                </a:srgbClr>
              </a:gs>
              <a:gs pos="100000">
                <a:srgbClr val="C83F1E">
                  <a:shade val="100000"/>
                  <a:satMod val="115000"/>
                  <a:alpha val="41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5D6EB3-C77D-4E3B-9481-DF4D88DE7CC1}"/>
              </a:ext>
            </a:extLst>
          </p:cNvPr>
          <p:cNvCxnSpPr/>
          <p:nvPr/>
        </p:nvCxnSpPr>
        <p:spPr>
          <a:xfrm>
            <a:off x="5248922" y="0"/>
            <a:ext cx="0" cy="68580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BCC8482-66FF-4AA1-A147-5891892032C1}"/>
              </a:ext>
            </a:extLst>
          </p:cNvPr>
          <p:cNvSpPr txBox="1"/>
          <p:nvPr/>
        </p:nvSpPr>
        <p:spPr>
          <a:xfrm>
            <a:off x="5891146" y="738562"/>
            <a:ext cx="5518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 Cyber Adversarial Engineer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E6832C8-D7F3-42F3-BDFB-E6959E36E3FA}"/>
              </a:ext>
            </a:extLst>
          </p:cNvPr>
          <p:cNvSpPr/>
          <p:nvPr/>
        </p:nvSpPr>
        <p:spPr>
          <a:xfrm>
            <a:off x="4771488" y="484826"/>
            <a:ext cx="1028144" cy="1028144"/>
          </a:xfrm>
          <a:prstGeom prst="ellipse">
            <a:avLst/>
          </a:prstGeom>
          <a:solidFill>
            <a:srgbClr val="000000"/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50ADE6-27D4-44C4-A797-22275D8AB0F0}"/>
              </a:ext>
            </a:extLst>
          </p:cNvPr>
          <p:cNvSpPr txBox="1"/>
          <p:nvPr/>
        </p:nvSpPr>
        <p:spPr>
          <a:xfrm>
            <a:off x="5843900" y="2146559"/>
            <a:ext cx="5014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ATT&amp;CK Technique Dev.</a:t>
            </a:r>
            <a:b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ATT&amp;CK Evals Red Team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2F5AE2-21A9-49EC-86DF-3E218FE5664D}"/>
              </a:ext>
            </a:extLst>
          </p:cNvPr>
          <p:cNvSpPr txBox="1"/>
          <p:nvPr/>
        </p:nvSpPr>
        <p:spPr>
          <a:xfrm>
            <a:off x="5837198" y="3933764"/>
            <a:ext cx="551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Adversary Emulation Researcher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630DF5-DC81-45A7-B732-E41570769493}"/>
              </a:ext>
            </a:extLst>
          </p:cNvPr>
          <p:cNvSpPr txBox="1"/>
          <p:nvPr/>
        </p:nvSpPr>
        <p:spPr>
          <a:xfrm>
            <a:off x="5862363" y="5418954"/>
            <a:ext cx="5984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Zombie (?)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47A00E2-7314-461D-AE96-8554F071C223}"/>
              </a:ext>
            </a:extLst>
          </p:cNvPr>
          <p:cNvSpPr txBox="1"/>
          <p:nvPr/>
        </p:nvSpPr>
        <p:spPr>
          <a:xfrm>
            <a:off x="496155" y="446175"/>
            <a:ext cx="41668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Owner/User Discovery </a:t>
            </a:r>
            <a:b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(T1033)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E7FF-D156-48D1-8FA8-1D8D94800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8871" y="6351639"/>
            <a:ext cx="1343129" cy="5619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E55A6F1-124D-43A1-907E-4A624D20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913" y="810816"/>
            <a:ext cx="1077840" cy="4509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C70EB7-D23A-4802-9812-443801513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059" y="1913001"/>
            <a:ext cx="2361534" cy="376756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BCFCE49-F36C-4DEE-AAF3-517B1E9DB36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451" b="796"/>
          <a:stretch>
            <a:fillRect/>
          </a:stretch>
        </p:blipFill>
        <p:spPr>
          <a:xfrm>
            <a:off x="4747461" y="3760096"/>
            <a:ext cx="1018691" cy="1028144"/>
          </a:xfrm>
          <a:custGeom>
            <a:avLst/>
            <a:gdLst>
              <a:gd name="connsiteX0" fmla="*/ 1115012 w 2230024"/>
              <a:gd name="connsiteY0" fmla="*/ 0 h 2230024"/>
              <a:gd name="connsiteX1" fmla="*/ 2230024 w 2230024"/>
              <a:gd name="connsiteY1" fmla="*/ 1115012 h 2230024"/>
              <a:gd name="connsiteX2" fmla="*/ 1115012 w 2230024"/>
              <a:gd name="connsiteY2" fmla="*/ 2230024 h 2230024"/>
              <a:gd name="connsiteX3" fmla="*/ 0 w 2230024"/>
              <a:gd name="connsiteY3" fmla="*/ 1115012 h 2230024"/>
              <a:gd name="connsiteX4" fmla="*/ 1115012 w 2230024"/>
              <a:gd name="connsiteY4" fmla="*/ 0 h 223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0024" h="2230024">
                <a:moveTo>
                  <a:pt x="1115012" y="0"/>
                </a:moveTo>
                <a:cubicBezTo>
                  <a:pt x="1730816" y="0"/>
                  <a:pt x="2230024" y="499208"/>
                  <a:pt x="2230024" y="1115012"/>
                </a:cubicBezTo>
                <a:cubicBezTo>
                  <a:pt x="2230024" y="1730816"/>
                  <a:pt x="1730816" y="2230024"/>
                  <a:pt x="1115012" y="2230024"/>
                </a:cubicBezTo>
                <a:cubicBezTo>
                  <a:pt x="499208" y="2230024"/>
                  <a:pt x="0" y="1730816"/>
                  <a:pt x="0" y="1115012"/>
                </a:cubicBezTo>
                <a:cubicBezTo>
                  <a:pt x="0" y="499208"/>
                  <a:pt x="499208" y="0"/>
                  <a:pt x="1115012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</a:ln>
          <a:effectLst/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BFEA77E9-8634-4104-B222-66417EBD2E61}"/>
              </a:ext>
            </a:extLst>
          </p:cNvPr>
          <p:cNvGrpSpPr/>
          <p:nvPr/>
        </p:nvGrpSpPr>
        <p:grpSpPr>
          <a:xfrm>
            <a:off x="4741913" y="2122461"/>
            <a:ext cx="1077840" cy="1028144"/>
            <a:chOff x="4458454" y="1550406"/>
            <a:chExt cx="3143350" cy="314335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A9116761-A0F1-44F6-948C-6F1945A237B2}"/>
                </a:ext>
              </a:extLst>
            </p:cNvPr>
            <p:cNvSpPr/>
            <p:nvPr/>
          </p:nvSpPr>
          <p:spPr>
            <a:xfrm>
              <a:off x="4528876" y="1624082"/>
              <a:ext cx="3002507" cy="30025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Graphic 44">
              <a:extLst>
                <a:ext uri="{FF2B5EF4-FFF2-40B4-BE49-F238E27FC236}">
                  <a16:creationId xmlns:a16="http://schemas.microsoft.com/office/drawing/2014/main" id="{D761A68D-8CBC-4CFC-8FBC-A9143D222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58454" y="1550406"/>
              <a:ext cx="3143350" cy="3143350"/>
            </a:xfrm>
            <a:prstGeom prst="rect">
              <a:avLst/>
            </a:prstGeom>
          </p:spPr>
        </p:pic>
      </p:grpSp>
      <p:pic>
        <p:nvPicPr>
          <p:cNvPr id="47" name="Picture 4" descr="Image result for zombie icon">
            <a:extLst>
              <a:ext uri="{FF2B5EF4-FFF2-40B4-BE49-F238E27FC236}">
                <a16:creationId xmlns:a16="http://schemas.microsoft.com/office/drawing/2014/main" id="{D2E506C5-203C-4A8B-B214-D14EC67B9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642" y="5215539"/>
            <a:ext cx="1028144" cy="1028144"/>
          </a:xfrm>
          <a:prstGeom prst="ellipse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B814638-CC3B-4F12-8C2F-3BBDA15DF1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40003" y="6634650"/>
            <a:ext cx="7602371" cy="24386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0D446C5-3610-4005-954C-03CB13F33589}"/>
              </a:ext>
            </a:extLst>
          </p:cNvPr>
          <p:cNvSpPr txBox="1"/>
          <p:nvPr/>
        </p:nvSpPr>
        <p:spPr>
          <a:xfrm>
            <a:off x="686959" y="5680564"/>
            <a:ext cx="3775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Jamie Williams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C0CEAB6C-7166-4500-BBCC-8C50DF459077}"/>
              </a:ext>
            </a:extLst>
          </p:cNvPr>
          <p:cNvSpPr txBox="1">
            <a:spLocks/>
          </p:cNvSpPr>
          <p:nvPr/>
        </p:nvSpPr>
        <p:spPr>
          <a:xfrm>
            <a:off x="5337110" y="6628941"/>
            <a:ext cx="6854885" cy="2309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Approved for public release. Distribution unlimited 19-00066-7. </a:t>
            </a:r>
          </a:p>
        </p:txBody>
      </p:sp>
    </p:spTree>
    <p:extLst>
      <p:ext uri="{BB962C8B-B14F-4D97-AF65-F5344CB8AC3E}">
        <p14:creationId xmlns:p14="http://schemas.microsoft.com/office/powerpoint/2010/main" val="141601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2ACC83-C949-431C-9265-1B844A47B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138" y="621263"/>
            <a:ext cx="5615473" cy="5615473"/>
          </a:xfrm>
          <a:prstGeom prst="rect">
            <a:avLst/>
          </a:prstGeom>
        </p:spPr>
      </p:pic>
      <p:pic>
        <p:nvPicPr>
          <p:cNvPr id="4104" name="Picture 8" descr="https://cdn-images-1.medium.com/max/1000/1*9a5fd-PBVzlYYzFXxxRW8g.jpeg">
            <a:extLst>
              <a:ext uri="{FF2B5EF4-FFF2-40B4-BE49-F238E27FC236}">
                <a16:creationId xmlns:a16="http://schemas.microsoft.com/office/drawing/2014/main" id="{B72818C6-34D0-4963-8215-6938F2BBF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176" y="4504516"/>
            <a:ext cx="4046665" cy="173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B051DC-C486-4F4B-9464-8CC02ECC0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094" y="4605554"/>
            <a:ext cx="4090063" cy="17647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C9421E-8450-4039-BDE9-22F20CC6C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779" y="621263"/>
            <a:ext cx="4090062" cy="16539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88F46B-1A2E-4DBA-A9C2-61C134FA62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8068" y="250525"/>
            <a:ext cx="3172481" cy="230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8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Website Redesign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5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CFC98F-5BC3-4552-985C-5C6B955D1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836" y="1333361"/>
            <a:ext cx="10745208" cy="47408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41E321-35D0-437C-80FE-82EF22F81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836" y="1571291"/>
            <a:ext cx="10750307" cy="426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21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Making ATT&amp;CK Easier to Use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6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AD74395-C7C3-4748-A813-A51014BD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Serving all content via TAXII 2.0 server</a:t>
            </a:r>
          </a:p>
          <a:p>
            <a:r>
              <a:rPr lang="en-US" sz="3200" dirty="0"/>
              <a:t>Also released content as STIX 2.0 via GitHub</a:t>
            </a:r>
          </a:p>
          <a:p>
            <a:r>
              <a:rPr lang="en-US" sz="3200" dirty="0"/>
              <a:t>Libraries and tools to work with ATT&amp;CK content</a:t>
            </a:r>
          </a:p>
          <a:p>
            <a:pPr lvl="1">
              <a:buClr>
                <a:schemeClr val="bg1"/>
              </a:buClr>
            </a:pPr>
            <a:r>
              <a:rPr lang="en-US" sz="3200" dirty="0"/>
              <a:t>cti-python-stix2 and cti-taxii-client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71500-4340-480B-81C9-B5828CEF0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803" y="3596981"/>
            <a:ext cx="7494688" cy="289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9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C3410D-1EE4-41C4-9B69-5A7C44324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ATT&amp;CK Navigator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CC175E-40D9-4C43-82C6-6424559A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7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8D3B4-5BB5-4729-A64B-6774DF18D3F1}"/>
              </a:ext>
            </a:extLst>
          </p:cNvPr>
          <p:cNvSpPr txBox="1"/>
          <p:nvPr/>
        </p:nvSpPr>
        <p:spPr>
          <a:xfrm>
            <a:off x="3596437" y="6151602"/>
            <a:ext cx="66786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mitre-attack.github.io/attack-navigator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45FB26-B928-4847-A43D-2F180206C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39" y="1735533"/>
            <a:ext cx="10669133" cy="44190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4A2597-AE35-434E-A892-D36B5977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539" y="1743596"/>
            <a:ext cx="10650728" cy="44080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74665A7-028A-4004-A4D2-C588628D7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539" y="1730273"/>
            <a:ext cx="10650728" cy="44172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097549-8083-44FE-9DE4-3BD6E0F16160}"/>
              </a:ext>
            </a:extLst>
          </p:cNvPr>
          <p:cNvSpPr txBox="1"/>
          <p:nvPr/>
        </p:nvSpPr>
        <p:spPr>
          <a:xfrm>
            <a:off x="3107195" y="6147571"/>
            <a:ext cx="7489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mitre-attack.github.io/attack-navigator</a:t>
            </a:r>
          </a:p>
        </p:txBody>
      </p:sp>
    </p:spTree>
    <p:extLst>
      <p:ext uri="{BB962C8B-B14F-4D97-AF65-F5344CB8AC3E}">
        <p14:creationId xmlns:p14="http://schemas.microsoft.com/office/powerpoint/2010/main" val="244387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68" y="365760"/>
            <a:ext cx="10772571" cy="750253"/>
          </a:xfrm>
        </p:spPr>
        <p:txBody>
          <a:bodyPr/>
          <a:lstStyle/>
          <a:p>
            <a:r>
              <a:rPr lang="en-US" sz="4800" dirty="0"/>
              <a:t>2018 Content Updates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8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9196496E-0427-4354-9DFC-0834C236A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168" y="2727738"/>
            <a:ext cx="10772571" cy="1402523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A405A88-4900-4BD0-A3F4-8E1FB259A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8854" y="4130261"/>
            <a:ext cx="9051197" cy="692330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/>
              <a:t>~70% from the community</a:t>
            </a:r>
          </a:p>
        </p:txBody>
      </p:sp>
    </p:spTree>
    <p:extLst>
      <p:ext uri="{BB962C8B-B14F-4D97-AF65-F5344CB8AC3E}">
        <p14:creationId xmlns:p14="http://schemas.microsoft.com/office/powerpoint/2010/main" val="148098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C4BEC-375F-4B0B-A31D-C535FE7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836" y="365760"/>
            <a:ext cx="10741903" cy="750253"/>
          </a:xfrm>
        </p:spPr>
        <p:txBody>
          <a:bodyPr/>
          <a:lstStyle/>
          <a:p>
            <a:r>
              <a:rPr lang="en-US" sz="4800" dirty="0"/>
              <a:t>2019 Content Updates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E911D-7EBD-4B58-9923-4830B2861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</a:rPr>
              <a:t>| </a:t>
            </a:r>
            <a:fld id="{295008BC-DA31-4D19-837B-EFA4386B05F5}" type="slidenum">
              <a:rPr lang="en-US" smtClean="0">
                <a:latin typeface="Arial" pitchFamily="34" charset="0"/>
              </a:rPr>
              <a:pPr/>
              <a:t>9</a:t>
            </a:fld>
            <a:r>
              <a:rPr lang="en-US" dirty="0">
                <a:latin typeface="Arial" pitchFamily="34" charset="0"/>
              </a:rPr>
              <a:t> |</a:t>
            </a:r>
            <a:r>
              <a:rPr lang="en-US" dirty="0"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48D674-56DF-4BDE-A922-5E1194E75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127" y="1371601"/>
            <a:ext cx="10502041" cy="4794737"/>
          </a:xfrm>
        </p:spPr>
        <p:txBody>
          <a:bodyPr/>
          <a:lstStyle/>
          <a:p>
            <a:r>
              <a:rPr lang="en-US" sz="3200" dirty="0"/>
              <a:t>April 2019 Release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New: 21 Techniques, 8 Groups, 50 Software</a:t>
            </a:r>
          </a:p>
          <a:p>
            <a:pPr lvl="2">
              <a:buClr>
                <a:schemeClr val="bg1"/>
              </a:buClr>
            </a:pPr>
            <a:r>
              <a:rPr lang="en-US" sz="2800" dirty="0"/>
              <a:t>Impact Tactic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Updates: 22 Techniques, 31 Groups, 46 Software</a:t>
            </a:r>
          </a:p>
        </p:txBody>
      </p:sp>
    </p:spTree>
    <p:extLst>
      <p:ext uri="{BB962C8B-B14F-4D97-AF65-F5344CB8AC3E}">
        <p14:creationId xmlns:p14="http://schemas.microsoft.com/office/powerpoint/2010/main" val="1993297174"/>
      </p:ext>
    </p:extLst>
  </p:cSld>
  <p:clrMapOvr>
    <a:masterClrMapping/>
  </p:clrMapOvr>
</p:sld>
</file>

<file path=ppt/theme/theme1.xml><?xml version="1.0" encoding="utf-8"?>
<a:theme xmlns:a="http://schemas.openxmlformats.org/drawingml/2006/main" name="mitre-2018">
  <a:themeElements>
    <a:clrScheme name="Custom 2">
      <a:dk1>
        <a:sysClr val="windowText" lastClr="000000"/>
      </a:dk1>
      <a:lt1>
        <a:sysClr val="window" lastClr="FFFFFF"/>
      </a:lt1>
      <a:dk2>
        <a:srgbClr val="000000"/>
      </a:dk2>
      <a:lt2>
        <a:srgbClr val="D8D8D8"/>
      </a:lt2>
      <a:accent1>
        <a:srgbClr val="C54127"/>
      </a:accent1>
      <a:accent2>
        <a:srgbClr val="7F7F7F"/>
      </a:accent2>
      <a:accent3>
        <a:srgbClr val="DDD9C3"/>
      </a:accent3>
      <a:accent4>
        <a:srgbClr val="943015"/>
      </a:accent4>
      <a:accent5>
        <a:srgbClr val="C00000"/>
      </a:accent5>
      <a:accent6>
        <a:srgbClr val="FFFFFF"/>
      </a:accent6>
      <a:hlink>
        <a:srgbClr val="005F9E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tre-briefing-2018-alt-color.pptx" id="{F3E60CDD-7FBB-4056-B12F-0118B4385F22}" vid="{19806544-94D8-4FE2-B3A7-F5B2FB7793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27B3C2A92E41E54287440F99AE5F7BCF" ma:contentTypeVersion="1" ma:contentTypeDescription="Materials and documents that contain MITRE authored content and other content directly attributable to MITRE and its work" ma:contentTypeScope="" ma:versionID="912759a54860fb2b65a935ec3fb26820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90e06e3c282f69127ab515893a2f5cf5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Props1.xml><?xml version="1.0" encoding="utf-8"?>
<ds:datastoreItem xmlns:ds="http://schemas.openxmlformats.org/officeDocument/2006/customXml" ds:itemID="{79D7DD73-A2AF-46CB-A466-D3E7F02D13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D58619-96A5-424C-BC2F-CC37290184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CC88D5-4F90-4974-9B4B-C43C5EEAA947}">
  <ds:schemaRefs>
    <ds:schemaRef ds:uri="http://schemas.microsoft.com/office/2006/metadata/properties"/>
    <ds:schemaRef ds:uri="http://purl.org/dc/elements/1.1/"/>
    <ds:schemaRef ds:uri="http://schemas.microsoft.com/sharepoint/v3/fields"/>
    <ds:schemaRef ds:uri="http://schemas.microsoft.com/sharepoint/v3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mitre-2018</Template>
  <TotalTime>11960</TotalTime>
  <Words>682</Words>
  <Application>Microsoft Macintosh PowerPoint</Application>
  <PresentationFormat>Widescreen</PresentationFormat>
  <Paragraphs>158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Montserrat Medium</vt:lpstr>
      <vt:lpstr>Tahoma</vt:lpstr>
      <vt:lpstr>Verdana</vt:lpstr>
      <vt:lpstr>Wingdings</vt:lpstr>
      <vt:lpstr>mitre-2018</vt:lpstr>
      <vt:lpstr>PowerPoint Presentation</vt:lpstr>
      <vt:lpstr>PowerPoint Presentation</vt:lpstr>
      <vt:lpstr>PowerPoint Presentation</vt:lpstr>
      <vt:lpstr>PowerPoint Presentation</vt:lpstr>
      <vt:lpstr>Website Redesign</vt:lpstr>
      <vt:lpstr>Making ATT&amp;CK Easier to Use</vt:lpstr>
      <vt:lpstr>ATT&amp;CK Navigator</vt:lpstr>
      <vt:lpstr>2018 Content Updates</vt:lpstr>
      <vt:lpstr>2019 Content Updates</vt:lpstr>
      <vt:lpstr>Impacts Tactic</vt:lpstr>
      <vt:lpstr>2019 Content Updates</vt:lpstr>
      <vt:lpstr>Sub-Techniques</vt:lpstr>
      <vt:lpstr>ATT&amp;CK Evaluations</vt:lpstr>
      <vt:lpstr>Round 1 - APT3/GOTHIC PANDA</vt:lpstr>
      <vt:lpstr>ATT&amp;CK Evaluations Round 2 </vt:lpstr>
      <vt:lpstr>CAR Relaunch</vt:lpstr>
      <vt:lpstr>Make Sharing Easy with CAR</vt:lpstr>
      <vt:lpstr>car.mitre.org – GitHub Pages</vt:lpstr>
      <vt:lpstr>Updated Process Data Model</vt:lpstr>
      <vt:lpstr>New Analytics!!</vt:lpstr>
      <vt:lpstr>Native Splunk Queries</vt:lpstr>
      <vt:lpstr>What’s Next for CAR?</vt:lpstr>
      <vt:lpstr>CALDERA Update</vt:lpstr>
      <vt:lpstr>Inaugural ATT&amp;CKcon</vt:lpstr>
      <vt:lpstr>ATT&amp;CKcon 2019</vt:lpstr>
      <vt:lpstr>Thanks To You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ATT&amp;CKing the Status Quo Improving Threat Intelligence and Cyber Defense with MITRE ATT&amp;CK™</dc:title>
  <dc:creator>Wunder, John A.</dc:creator>
  <cp:lastModifiedBy>Microsoft Office User</cp:lastModifiedBy>
  <cp:revision>472</cp:revision>
  <dcterms:created xsi:type="dcterms:W3CDTF">2018-08-03T13:25:14Z</dcterms:created>
  <dcterms:modified xsi:type="dcterms:W3CDTF">2019-05-19T14:43:04Z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0x010100823A99C636F7423283FB0D200866C6130027B3C2A92E41E54287440F99AE5F7BCF</vt:lpwstr>
  </property>
</Properties>
</file>

<file path=docProps/thumbnail.jpeg>
</file>